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3" r:id="rId3"/>
    <p:sldId id="272" r:id="rId4"/>
    <p:sldId id="271" r:id="rId5"/>
    <p:sldId id="256" r:id="rId6"/>
    <p:sldId id="258" r:id="rId7"/>
    <p:sldId id="259" r:id="rId8"/>
    <p:sldId id="260" r:id="rId9"/>
    <p:sldId id="262" r:id="rId10"/>
    <p:sldId id="261" r:id="rId11"/>
    <p:sldId id="264" r:id="rId12"/>
    <p:sldId id="265" r:id="rId13"/>
    <p:sldId id="266" r:id="rId14"/>
    <p:sldId id="268" r:id="rId15"/>
    <p:sldId id="269" r:id="rId16"/>
    <p:sldId id="270" r:id="rId17"/>
    <p:sldId id="275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17222-EF74-47EE-916A-F67766964C1C}" type="doc">
      <dgm:prSet loTypeId="urn:microsoft.com/office/officeart/2005/8/layout/vList3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40741F2-0531-43F7-98D2-C06F7002A12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92D050"/>
              </a:solidFill>
            </a:rPr>
            <a:t>Лэпбук</a:t>
          </a:r>
          <a:r>
            <a:rPr lang="ru-RU" sz="2000" b="1" dirty="0" smtClean="0">
              <a:solidFill>
                <a:srgbClr val="92D050"/>
              </a:solidFill>
            </a:rPr>
            <a:t>" (</a:t>
          </a:r>
          <a:r>
            <a:rPr lang="ru-RU" sz="2000" b="1" dirty="0" err="1" smtClean="0">
              <a:solidFill>
                <a:srgbClr val="92D050"/>
              </a:solidFill>
            </a:rPr>
            <a:t>lapbook</a:t>
          </a:r>
          <a:r>
            <a:rPr lang="ru-RU" sz="2000" b="1" dirty="0" smtClean="0">
              <a:solidFill>
                <a:srgbClr val="92D050"/>
              </a:solidFill>
            </a:rPr>
            <a:t>) - в дословном переводе с английского значит "наколенная книга" (</a:t>
          </a:r>
          <a:r>
            <a:rPr lang="ru-RU" sz="2000" b="1" dirty="0" err="1" smtClean="0">
              <a:solidFill>
                <a:srgbClr val="92D050"/>
              </a:solidFill>
            </a:rPr>
            <a:t>lap</a:t>
          </a:r>
          <a:r>
            <a:rPr lang="ru-RU" sz="2000" b="1" dirty="0" smtClean="0">
              <a:solidFill>
                <a:srgbClr val="92D050"/>
              </a:solidFill>
            </a:rPr>
            <a:t> - колени, </a:t>
          </a:r>
          <a:r>
            <a:rPr lang="ru-RU" sz="2000" b="1" dirty="0" err="1" smtClean="0">
              <a:solidFill>
                <a:srgbClr val="92D050"/>
              </a:solidFill>
            </a:rPr>
            <a:t>book</a:t>
          </a:r>
          <a:r>
            <a:rPr lang="ru-RU" sz="2000" b="1" dirty="0" smtClean="0">
              <a:solidFill>
                <a:srgbClr val="92D050"/>
              </a:solidFill>
            </a:rPr>
            <a:t> - книга). </a:t>
          </a:r>
          <a:endParaRPr lang="ru-RU" sz="2000" b="1" dirty="0">
            <a:solidFill>
              <a:srgbClr val="92D050"/>
            </a:solidFill>
          </a:endParaRPr>
        </a:p>
      </dgm:t>
    </dgm:pt>
    <dgm:pt modelId="{28E955B4-8CA0-4402-959C-975DD756F1D3}" type="parTrans" cxnId="{097E6787-F79E-4D08-B363-5E45C9325553}">
      <dgm:prSet/>
      <dgm:spPr/>
      <dgm:t>
        <a:bodyPr/>
        <a:lstStyle/>
        <a:p>
          <a:endParaRPr lang="ru-RU"/>
        </a:p>
      </dgm:t>
    </dgm:pt>
    <dgm:pt modelId="{E96C9608-EBB3-45E0-8418-738F94E8AE80}" type="sibTrans" cxnId="{097E6787-F79E-4D08-B363-5E45C9325553}">
      <dgm:prSet/>
      <dgm:spPr/>
      <dgm:t>
        <a:bodyPr/>
        <a:lstStyle/>
        <a:p>
          <a:endParaRPr lang="ru-RU"/>
        </a:p>
      </dgm:t>
    </dgm:pt>
    <dgm:pt modelId="{2D01F1F8-0B94-441A-A50C-104694A4A2A9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rgbClr val="FFFF00"/>
              </a:solidFill>
            </a:rPr>
            <a:t>Лэпбуком можно назвать самодельную книжечку или папочку, которая внутри содержит множество кармашек, книжек-раскладушек, конвертиков, окошек, дверок и других деталей</a:t>
          </a:r>
          <a:endParaRPr lang="ru-RU" sz="2000" b="0" dirty="0">
            <a:solidFill>
              <a:srgbClr val="FFFF00"/>
            </a:solidFill>
          </a:endParaRPr>
        </a:p>
      </dgm:t>
    </dgm:pt>
    <dgm:pt modelId="{51F726A9-E5CE-4051-9C6C-108F914000C9}" type="parTrans" cxnId="{AF2837A4-EE3C-4321-882A-C947CAF15388}">
      <dgm:prSet/>
      <dgm:spPr/>
      <dgm:t>
        <a:bodyPr/>
        <a:lstStyle/>
        <a:p>
          <a:endParaRPr lang="ru-RU"/>
        </a:p>
      </dgm:t>
    </dgm:pt>
    <dgm:pt modelId="{9E52822D-3BC1-4AD0-BD56-7DD3DA84AB19}" type="sibTrans" cxnId="{AF2837A4-EE3C-4321-882A-C947CAF15388}">
      <dgm:prSet/>
      <dgm:spPr/>
      <dgm:t>
        <a:bodyPr/>
        <a:lstStyle/>
        <a:p>
          <a:endParaRPr lang="ru-RU"/>
        </a:p>
      </dgm:t>
    </dgm:pt>
    <dgm:pt modelId="{823E4EA8-84AC-43CA-9430-88D0C2C1561C}" type="pres">
      <dgm:prSet presAssocID="{09817222-EF74-47EE-916A-F67766964C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3A8F9-51F7-4590-ABBF-9C6FC4873C79}" type="pres">
      <dgm:prSet presAssocID="{840741F2-0531-43F7-98D2-C06F7002A128}" presName="composite" presStyleCnt="0"/>
      <dgm:spPr/>
    </dgm:pt>
    <dgm:pt modelId="{E33C73AA-233E-4EAD-AAFF-DA9F566E953A}" type="pres">
      <dgm:prSet presAssocID="{840741F2-0531-43F7-98D2-C06F7002A128}" presName="imgShp" presStyleLbl="fgImgPlace1" presStyleIdx="0" presStyleCnt="2" custScaleX="156498" custLinFactNeighborX="-9214" custLinFactNeighborY="-1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FB9A52AF-8243-439B-AC70-D989047F2117}" type="pres">
      <dgm:prSet presAssocID="{840741F2-0531-43F7-98D2-C06F7002A12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4C7A-20FC-44D4-9619-CFA625D79751}" type="pres">
      <dgm:prSet presAssocID="{E96C9608-EBB3-45E0-8418-738F94E8AE80}" presName="spacing" presStyleCnt="0"/>
      <dgm:spPr/>
    </dgm:pt>
    <dgm:pt modelId="{E351207B-2D3C-4B87-A9D4-5D72B008EA7A}" type="pres">
      <dgm:prSet presAssocID="{2D01F1F8-0B94-441A-A50C-104694A4A2A9}" presName="composite" presStyleCnt="0"/>
      <dgm:spPr/>
    </dgm:pt>
    <dgm:pt modelId="{34EDF3AD-D509-4B67-B766-E0103927ADBF}" type="pres">
      <dgm:prSet presAssocID="{2D01F1F8-0B94-441A-A50C-104694A4A2A9}" presName="imgShp" presStyleLbl="fgImgPlace1" presStyleIdx="1" presStyleCnt="2" custScaleX="147370" custLinFactNeighborX="-10407" custLinFactNeighborY="199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5FEAC111-179F-4FB5-9D12-6C5841695D30}" type="pres">
      <dgm:prSet presAssocID="{2D01F1F8-0B94-441A-A50C-104694A4A2A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E6787-F79E-4D08-B363-5E45C9325553}" srcId="{09817222-EF74-47EE-916A-F67766964C1C}" destId="{840741F2-0531-43F7-98D2-C06F7002A128}" srcOrd="0" destOrd="0" parTransId="{28E955B4-8CA0-4402-959C-975DD756F1D3}" sibTransId="{E96C9608-EBB3-45E0-8418-738F94E8AE80}"/>
    <dgm:cxn modelId="{823F90BC-A990-40FB-9287-56276ECB724B}" type="presOf" srcId="{840741F2-0531-43F7-98D2-C06F7002A128}" destId="{FB9A52AF-8243-439B-AC70-D989047F2117}" srcOrd="0" destOrd="0" presId="urn:microsoft.com/office/officeart/2005/8/layout/vList3#1"/>
    <dgm:cxn modelId="{AF2837A4-EE3C-4321-882A-C947CAF15388}" srcId="{09817222-EF74-47EE-916A-F67766964C1C}" destId="{2D01F1F8-0B94-441A-A50C-104694A4A2A9}" srcOrd="1" destOrd="0" parTransId="{51F726A9-E5CE-4051-9C6C-108F914000C9}" sibTransId="{9E52822D-3BC1-4AD0-BD56-7DD3DA84AB19}"/>
    <dgm:cxn modelId="{62BF304E-8AED-4F17-9A6E-5F979314D076}" type="presOf" srcId="{09817222-EF74-47EE-916A-F67766964C1C}" destId="{823E4EA8-84AC-43CA-9430-88D0C2C1561C}" srcOrd="0" destOrd="0" presId="urn:microsoft.com/office/officeart/2005/8/layout/vList3#1"/>
    <dgm:cxn modelId="{06DBABC8-8C68-44F7-9AA3-B581B30D662A}" type="presOf" srcId="{2D01F1F8-0B94-441A-A50C-104694A4A2A9}" destId="{5FEAC111-179F-4FB5-9D12-6C5841695D30}" srcOrd="0" destOrd="0" presId="urn:microsoft.com/office/officeart/2005/8/layout/vList3#1"/>
    <dgm:cxn modelId="{C184B365-69B5-4726-8B46-E87E593ACDCC}" type="presParOf" srcId="{823E4EA8-84AC-43CA-9430-88D0C2C1561C}" destId="{E2D3A8F9-51F7-4590-ABBF-9C6FC4873C79}" srcOrd="0" destOrd="0" presId="urn:microsoft.com/office/officeart/2005/8/layout/vList3#1"/>
    <dgm:cxn modelId="{FB96210B-D824-4C65-B5DA-EE073E86D0DB}" type="presParOf" srcId="{E2D3A8F9-51F7-4590-ABBF-9C6FC4873C79}" destId="{E33C73AA-233E-4EAD-AAFF-DA9F566E953A}" srcOrd="0" destOrd="0" presId="urn:microsoft.com/office/officeart/2005/8/layout/vList3#1"/>
    <dgm:cxn modelId="{639D485B-3E50-4E53-B314-665D45F490AA}" type="presParOf" srcId="{E2D3A8F9-51F7-4590-ABBF-9C6FC4873C79}" destId="{FB9A52AF-8243-439B-AC70-D989047F2117}" srcOrd="1" destOrd="0" presId="urn:microsoft.com/office/officeart/2005/8/layout/vList3#1"/>
    <dgm:cxn modelId="{A68CCF60-B0D3-419B-B50B-A7C4FBB50F22}" type="presParOf" srcId="{823E4EA8-84AC-43CA-9430-88D0C2C1561C}" destId="{6F2F4C7A-20FC-44D4-9619-CFA625D79751}" srcOrd="1" destOrd="0" presId="urn:microsoft.com/office/officeart/2005/8/layout/vList3#1"/>
    <dgm:cxn modelId="{88CFA565-20FE-404D-B1BA-BC60AD1D2152}" type="presParOf" srcId="{823E4EA8-84AC-43CA-9430-88D0C2C1561C}" destId="{E351207B-2D3C-4B87-A9D4-5D72B008EA7A}" srcOrd="2" destOrd="0" presId="urn:microsoft.com/office/officeart/2005/8/layout/vList3#1"/>
    <dgm:cxn modelId="{91E20B36-049E-4813-890F-D0668AD6C598}" type="presParOf" srcId="{E351207B-2D3C-4B87-A9D4-5D72B008EA7A}" destId="{34EDF3AD-D509-4B67-B766-E0103927ADBF}" srcOrd="0" destOrd="0" presId="urn:microsoft.com/office/officeart/2005/8/layout/vList3#1"/>
    <dgm:cxn modelId="{B39D5642-DA06-4B28-9A83-0CFA347EB3A3}" type="presParOf" srcId="{E351207B-2D3C-4B87-A9D4-5D72B008EA7A}" destId="{5FEAC111-179F-4FB5-9D12-6C5841695D30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A52AF-8243-439B-AC70-D989047F2117}">
      <dsp:nvSpPr>
        <dsp:cNvPr id="0" name=""/>
        <dsp:cNvSpPr/>
      </dsp:nvSpPr>
      <dsp:spPr>
        <a:xfrm rot="10800000">
          <a:off x="2009239" y="2073"/>
          <a:ext cx="5083170" cy="186300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5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92D050"/>
              </a:solidFill>
            </a:rPr>
            <a:t>Лэпбук</a:t>
          </a:r>
          <a:r>
            <a:rPr lang="ru-RU" sz="2000" b="1" kern="1200" dirty="0" smtClean="0">
              <a:solidFill>
                <a:srgbClr val="92D050"/>
              </a:solidFill>
            </a:rPr>
            <a:t>" (</a:t>
          </a:r>
          <a:r>
            <a:rPr lang="ru-RU" sz="2000" b="1" kern="1200" dirty="0" err="1" smtClean="0">
              <a:solidFill>
                <a:srgbClr val="92D050"/>
              </a:solidFill>
            </a:rPr>
            <a:t>lapbook</a:t>
          </a:r>
          <a:r>
            <a:rPr lang="ru-RU" sz="2000" b="1" kern="1200" dirty="0" smtClean="0">
              <a:solidFill>
                <a:srgbClr val="92D050"/>
              </a:solidFill>
            </a:rPr>
            <a:t>) - в дословном переводе с английского значит "наколенная книга" (</a:t>
          </a:r>
          <a:r>
            <a:rPr lang="ru-RU" sz="2000" b="1" kern="1200" dirty="0" err="1" smtClean="0">
              <a:solidFill>
                <a:srgbClr val="92D050"/>
              </a:solidFill>
            </a:rPr>
            <a:t>lap</a:t>
          </a:r>
          <a:r>
            <a:rPr lang="ru-RU" sz="2000" b="1" kern="1200" dirty="0" smtClean="0">
              <a:solidFill>
                <a:srgbClr val="92D050"/>
              </a:solidFill>
            </a:rPr>
            <a:t> - колени, </a:t>
          </a:r>
          <a:r>
            <a:rPr lang="ru-RU" sz="2000" b="1" kern="1200" dirty="0" err="1" smtClean="0">
              <a:solidFill>
                <a:srgbClr val="92D050"/>
              </a:solidFill>
            </a:rPr>
            <a:t>book</a:t>
          </a:r>
          <a:r>
            <a:rPr lang="ru-RU" sz="2000" b="1" kern="1200" dirty="0" smtClean="0">
              <a:solidFill>
                <a:srgbClr val="92D050"/>
              </a:solidFill>
            </a:rPr>
            <a:t> - книга). </a:t>
          </a:r>
          <a:endParaRPr lang="ru-RU" sz="2000" b="1" kern="1200" dirty="0">
            <a:solidFill>
              <a:srgbClr val="92D050"/>
            </a:solidFill>
          </a:endParaRPr>
        </a:p>
      </dsp:txBody>
      <dsp:txXfrm rot="10800000">
        <a:off x="2009239" y="2073"/>
        <a:ext cx="5083170" cy="1863005"/>
      </dsp:txXfrm>
    </dsp:sp>
    <dsp:sp modelId="{E33C73AA-233E-4EAD-AAFF-DA9F566E953A}">
      <dsp:nvSpPr>
        <dsp:cNvPr id="0" name=""/>
        <dsp:cNvSpPr/>
      </dsp:nvSpPr>
      <dsp:spPr>
        <a:xfrm>
          <a:off x="379798" y="5"/>
          <a:ext cx="2915566" cy="18630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C111-179F-4FB5-9D12-6C5841695D30}">
      <dsp:nvSpPr>
        <dsp:cNvPr id="0" name=""/>
        <dsp:cNvSpPr/>
      </dsp:nvSpPr>
      <dsp:spPr>
        <a:xfrm rot="10800000">
          <a:off x="1966725" y="2421200"/>
          <a:ext cx="5083170" cy="186300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5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FFFF00"/>
              </a:solidFill>
            </a:rPr>
            <a:t>Лэпбуком можно назвать самодельную книжечку или папочку, которая внутри содержит множество кармашек, книжек-раскладушек, конвертиков, окошек, дверок и других деталей</a:t>
          </a:r>
          <a:endParaRPr lang="ru-RU" sz="2000" b="0" kern="1200" dirty="0">
            <a:solidFill>
              <a:srgbClr val="FFFF00"/>
            </a:solidFill>
          </a:endParaRPr>
        </a:p>
      </dsp:txBody>
      <dsp:txXfrm rot="10800000">
        <a:off x="1966725" y="2421200"/>
        <a:ext cx="5083170" cy="1863005"/>
      </dsp:txXfrm>
    </dsp:sp>
    <dsp:sp modelId="{34EDF3AD-D509-4B67-B766-E0103927ADBF}">
      <dsp:nvSpPr>
        <dsp:cNvPr id="0" name=""/>
        <dsp:cNvSpPr/>
      </dsp:nvSpPr>
      <dsp:spPr>
        <a:xfrm>
          <a:off x="400086" y="2423274"/>
          <a:ext cx="2745511" cy="18630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432-1C4F-4C97-8BA5-1BB98839B736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№13 «Дюймовочка» города Новоалтайска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568952" cy="35779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«Создание </a:t>
            </a:r>
            <a:r>
              <a:rPr lang="ru-RU" sz="4000" b="1" dirty="0">
                <a:solidFill>
                  <a:srgbClr val="FF0000"/>
                </a:solidFill>
              </a:rPr>
              <a:t>условий для организации опытно-экспериментальной деятельности детей дошкольного возраста в соответствие с требованиями ФГОС </a:t>
            </a:r>
            <a:r>
              <a:rPr lang="ru-RU" sz="4000" b="1" dirty="0" smtClean="0">
                <a:solidFill>
                  <a:srgbClr val="FF0000"/>
                </a:solidFill>
              </a:rPr>
              <a:t>ДО»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08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взаимодействие в модели Дети-родители- педагоги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Воспитанник- педагог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-образовательная деятельность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Педагог-родитель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-установление партнерских отношений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Родитель-воспитанник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-использование лэпбука в проектной деятельности (моя семья, мой город 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для закрепления пройденного материала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Преимущество использования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Помогает: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структурировать сложную информацию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развивает познавательный интерес в процессе опытно – экспериментальной деятельности</a:t>
            </a:r>
          </a:p>
          <a:p>
            <a:pPr lvl="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научить простым способам экспериментирования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объединить   группу детей в дошкольном учреждении для увлекательного и полезного занятия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чего состоит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42984"/>
            <a:ext cx="8507858" cy="52149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состоит из папки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элементов лэпбука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мини-книжечки, конвертики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фигурные, кармашки,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пирамидки,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книжки-гармошки,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мобильные- вращающие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круги, стрелочки.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E:\фото лепбук\PB010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21395"/>
            <a:ext cx="5328592" cy="399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90465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лепбук\PB0101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60298" cy="5445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6"/>
          <p:cNvSpPr txBox="1">
            <a:spLocks/>
          </p:cNvSpPr>
          <p:nvPr/>
        </p:nvSpPr>
        <p:spPr>
          <a:xfrm>
            <a:off x="5076056" y="3645024"/>
            <a:ext cx="3384376" cy="519351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Лес. Грибы</a:t>
            </a:r>
            <a:endParaRPr kumimoji="0" lang="ru-RU" sz="1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E:\фото лепбук\PB0101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45024"/>
            <a:ext cx="4032449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фото лепбук\PB010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067944" cy="3050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78" y="260648"/>
            <a:ext cx="4025420" cy="30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фото лепбук\PB010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796136" cy="4347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983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08912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 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на месте, наше современное общество требует новой системы образования - «инновационного обучения». Министерство образования и науки Российской Федерации предоставило нам качественно новую модель образования - Федеральный Государственный Образовательный Стандарт дошкольного образования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	В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связи с введением стандарта в дошкольном образовании, в педагогической практике укрепилось приоритетное направление индивидуального подхода к ребёнку, сохранение самоценности дошкольного детства и самой природы дошкольника.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00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352928" cy="5688632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Педагогическая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деятельность коллектива детского сада сегодня становится качественно новой, более гибкой, инновационной, происходит развитие образовательного процесса. Раньше вся система образования стремилась понимать ребенка, давала ребенку систему знаний, которая ему нужна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	</a:t>
            </a:r>
          </a:p>
          <a:p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Но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мы поставили для себя задачу - услышать ребенка – это как раз то новое, основное, что принес нам Стандарт.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209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640960" cy="473008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Работая над выбранной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темой, перед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нами были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поставленны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следующие задачи: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 – пространственной развивающей среды, которая направлена на развитие опытно – исследовательской деятельности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дошкольников. (В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группах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обновленны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соответствии с требованиями ФГОС мини-центры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экспериментирования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поиск новых инновационных форм работы и технологий с воспитанниками по развитию интереса к опытно – исследовательской деятельности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дошкольников.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82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357298"/>
            <a:ext cx="5829296" cy="492922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Arial Narrow" pitchFamily="34" charset="0"/>
              </a:rPr>
              <a:t>Лэпбук</a:t>
            </a:r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- форма совместной деятельности взрослых и детей по развитию опытно – исследовательской деятельности воспитанников</a:t>
            </a:r>
          </a:p>
          <a:p>
            <a:pPr algn="r"/>
            <a:endParaRPr lang="ru-RU" sz="36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r"/>
            <a:endParaRPr lang="ru-RU" sz="36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endParaRPr lang="ru-RU" sz="1700" i="1" dirty="0" smtClean="0">
              <a:solidFill>
                <a:schemeClr val="tx1"/>
              </a:solidFill>
            </a:endParaRP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                         </a:t>
            </a:r>
          </a:p>
          <a:p>
            <a:pPr algn="r"/>
            <a:endParaRPr lang="ru-RU" sz="1700" i="1" dirty="0" smtClean="0">
              <a:solidFill>
                <a:schemeClr val="tx1"/>
              </a:solidFill>
            </a:endParaRPr>
          </a:p>
          <a:p>
            <a:pPr algn="r"/>
            <a:endParaRPr lang="ru-RU" sz="1600" i="1" dirty="0" smtClean="0"/>
          </a:p>
          <a:p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01162917"/>
              </p:ext>
            </p:extLst>
          </p:nvPr>
        </p:nvGraphicFramePr>
        <p:xfrm>
          <a:off x="1142976" y="1571612"/>
          <a:ext cx="764386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 материалы лэпбука соответствуют определенной теме и несут в себе познавательную и развивающую функции. 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Создание   лэпбука является  одним  из видов совместной деятельности взрослого и детей.  Может быть  формой представления итогов проведенных опытов или раскрывающий свойства предметов (например, «Это удивительная соль»</a:t>
            </a: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«Воздух – невидимка», </a:t>
            </a: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«Эта удивительная вода».</a:t>
            </a:r>
          </a:p>
          <a:p>
            <a:endParaRPr lang="ru-RU" dirty="0"/>
          </a:p>
        </p:txBody>
      </p:sp>
      <p:pic>
        <p:nvPicPr>
          <p:cNvPr id="2051" name="Picture 3" descr="E:\фото лепбук\PB010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85215"/>
            <a:ext cx="3491880" cy="26189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Лэпбука для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24745"/>
            <a:ext cx="7686700" cy="19442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способствует приобретению ребенком навыков самостоятельного сбора и организации информации по изучаемой теме</a:t>
            </a:r>
          </a:p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способствует повторению и закреплению материала по пройденной теме</a:t>
            </a:r>
          </a:p>
          <a:p>
            <a:pPr algn="just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/>
          </a:p>
        </p:txBody>
      </p:sp>
      <p:pic>
        <p:nvPicPr>
          <p:cNvPr id="3074" name="Picture 2" descr="E:\фото лепбук\PB0101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211960" cy="315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 лепбук\PB0101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3" y="3356992"/>
            <a:ext cx="4283967" cy="321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для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способствует оформлению результатов совместной опытно - исследовательской деятельности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способствует организации индивидуальной и самостоятельной работы  с детьми по опытно – исследовательской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d9ac2bccd521e56c23dfab429231491ae4bb6"/>
</p:tagLst>
</file>

<file path=ppt/theme/theme1.xml><?xml version="1.0" encoding="utf-8"?>
<a:theme xmlns:a="http://schemas.openxmlformats.org/drawingml/2006/main" name="read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</Template>
  <TotalTime>348</TotalTime>
  <Words>378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reading</vt:lpstr>
      <vt:lpstr>Муниципальное бюджетное дошкольное образовательное учреждение детский сад №13 «Дюймовочка» города Новоалтайска</vt:lpstr>
      <vt:lpstr>Слайд 2</vt:lpstr>
      <vt:lpstr>Слайд 3</vt:lpstr>
      <vt:lpstr>Слайд 4</vt:lpstr>
      <vt:lpstr>Слайд 5</vt:lpstr>
      <vt:lpstr>Что такое лэпбук?</vt:lpstr>
      <vt:lpstr>Зачем нужен лэпбук? </vt:lpstr>
      <vt:lpstr>Значение Лэпбука для ребенка </vt:lpstr>
      <vt:lpstr>Значение для педагога </vt:lpstr>
      <vt:lpstr>Творческое взаимодействие в модели Дети-родители- педагоги</vt:lpstr>
      <vt:lpstr>Преимущество использования лепбука</vt:lpstr>
      <vt:lpstr>Из чего состоит лэпбук?</vt:lpstr>
      <vt:lpstr>Образцы лэпбуков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«Дошкольный центр развития ребёнка г.п. Кореличи»</dc:title>
  <dc:creator>Home</dc:creator>
  <cp:lastModifiedBy>IP-22</cp:lastModifiedBy>
  <cp:revision>33</cp:revision>
  <dcterms:created xsi:type="dcterms:W3CDTF">2015-10-24T16:03:12Z</dcterms:created>
  <dcterms:modified xsi:type="dcterms:W3CDTF">2017-03-17T03:18:34Z</dcterms:modified>
</cp:coreProperties>
</file>